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aleway"/>
      <p:regular r:id="rId13"/>
      <p:bold r:id="rId14"/>
      <p:italic r:id="rId15"/>
      <p:boldItalic r:id="rId16"/>
    </p:embeddedFont>
    <p:embeddedFont>
      <p:font typeface="La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aleway-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italic.fntdata"/><Relationship Id="rId14" Type="http://schemas.openxmlformats.org/officeDocument/2006/relationships/font" Target="fonts/Raleway-bold.fntdata"/><Relationship Id="rId17" Type="http://schemas.openxmlformats.org/officeDocument/2006/relationships/font" Target="fonts/Lato-regular.fntdata"/><Relationship Id="rId16" Type="http://schemas.openxmlformats.org/officeDocument/2006/relationships/font" Target="fonts/Raleway-boldItalic.fntdata"/><Relationship Id="rId5" Type="http://schemas.openxmlformats.org/officeDocument/2006/relationships/notesMaster" Target="notesMasters/notesMaster1.xml"/><Relationship Id="rId19" Type="http://schemas.openxmlformats.org/officeDocument/2006/relationships/font" Target="fonts/Lato-italic.fntdata"/><Relationship Id="rId6" Type="http://schemas.openxmlformats.org/officeDocument/2006/relationships/slide" Target="slides/slide1.xml"/><Relationship Id="rId18"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e9e2c84d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e9e2c84d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333333"/>
                </a:solidFill>
                <a:highlight>
                  <a:srgbClr val="FFFFFF"/>
                </a:highlight>
              </a:rPr>
              <a:t>With the beginning of the Genome-Wide Association Studies in 2007, many of the available samples were of Norther European descent. Although some gains have been made in terms of large samples from all across Europe and East Asia, unfortunately the majority of genome-wide association study samples were still of European descent as of early 2022.</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chemeClr val="dk1"/>
                </a:solidFill>
                <a:highlight>
                  <a:srgbClr val="FFFFFF"/>
                </a:highlight>
              </a:rPr>
              <a:t>An international consortium of scientists has launched a new effort to create a reference genome that captures the genetic diversity of all the peoples of the world. The researchers describe the initiative, called the Human Pangenome Project. The effort is funded by the U.S. National Human Genome Research Institute and National Institutes of Health. 2022</a:t>
            </a:r>
            <a:endParaRPr sz="1200">
              <a:solidFill>
                <a:srgbClr val="333333"/>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hyperlink" Target="https://www.statista.com/statistics/262881/global-population-by-continent/" TargetMode="External"/><Relationship Id="rId6" Type="http://schemas.openxmlformats.org/officeDocument/2006/relationships/hyperlink" Target="https://www.ucl.ac.uk/lifesciences-faculty/news/2019/oct/importance-diversity-genomics-research" TargetMode="External"/><Relationship Id="rId7" Type="http://schemas.openxmlformats.org/officeDocument/2006/relationships/hyperlink" Target="https://www.nature.com/articles/s41591-021-01672-4" TargetMode="External"/><Relationship Id="rId8"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hyperlink" Target="https://doi.org/10.1016/j.xhgg.2022.100099"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8307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Closing the Diversity Gap in Human Genomics </a:t>
            </a:r>
            <a:endParaRPr/>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A proposal for a social impact start-up</a:t>
            </a:r>
            <a:endParaRPr b="1" sz="1400"/>
          </a:p>
        </p:txBody>
      </p:sp>
      <p:sp>
        <p:nvSpPr>
          <p:cNvPr id="178" name="Google Shape;178;p18"/>
          <p:cNvSpPr txBox="1"/>
          <p:nvPr/>
        </p:nvSpPr>
        <p:spPr>
          <a:xfrm>
            <a:off x="103850" y="104300"/>
            <a:ext cx="49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highlight>
                  <a:schemeClr val="lt1"/>
                </a:highlight>
                <a:latin typeface="Times New Roman"/>
                <a:ea typeface="Times New Roman"/>
                <a:cs typeface="Times New Roman"/>
                <a:sym typeface="Times New Roman"/>
              </a:rPr>
              <a:t>Ubiquitous Genomics              Ashley Newman</a:t>
            </a:r>
            <a:endParaRPr>
              <a:highlight>
                <a:schemeClr val="lt1"/>
              </a:highlight>
              <a:latin typeface="Times New Roman"/>
              <a:ea typeface="Times New Roman"/>
              <a:cs typeface="Times New Roman"/>
              <a:sym typeface="Times New Roman"/>
            </a:endParaRPr>
          </a:p>
        </p:txBody>
      </p:sp>
      <p:sp>
        <p:nvSpPr>
          <p:cNvPr id="179" name="Google Shape;179;p18"/>
          <p:cNvSpPr txBox="1"/>
          <p:nvPr/>
        </p:nvSpPr>
        <p:spPr>
          <a:xfrm>
            <a:off x="7520850" y="61050"/>
            <a:ext cx="158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highlight>
                  <a:schemeClr val="lt1"/>
                </a:highlight>
                <a:latin typeface="Times New Roman"/>
                <a:ea typeface="Times New Roman"/>
                <a:cs typeface="Times New Roman"/>
                <a:sym typeface="Times New Roman"/>
              </a:rPr>
              <a:t>         10/06/2022</a:t>
            </a:r>
            <a:endParaRPr>
              <a:highlight>
                <a:schemeClr val="lt1"/>
              </a:highlight>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9"/>
          <p:cNvSpPr txBox="1"/>
          <p:nvPr/>
        </p:nvSpPr>
        <p:spPr>
          <a:xfrm>
            <a:off x="171913" y="1279400"/>
            <a:ext cx="4823700" cy="21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500">
                <a:solidFill>
                  <a:srgbClr val="333333"/>
                </a:solidFill>
                <a:highlight>
                  <a:srgbClr val="FFFFFF"/>
                </a:highlight>
              </a:rPr>
              <a:t>Despite being a critical aspect of drug discovery and health research, most participants of genomic studies have been of European descent</a:t>
            </a:r>
            <a:endParaRPr sz="2700"/>
          </a:p>
        </p:txBody>
      </p:sp>
      <p:pic>
        <p:nvPicPr>
          <p:cNvPr id="185" name="Google Shape;185;p19"/>
          <p:cNvPicPr preferRelativeResize="0"/>
          <p:nvPr/>
        </p:nvPicPr>
        <p:blipFill rotWithShape="1">
          <a:blip r:embed="rId3">
            <a:alphaModFix/>
          </a:blip>
          <a:srcRect b="1100" l="0" r="0" t="-1100"/>
          <a:stretch/>
        </p:blipFill>
        <p:spPr>
          <a:xfrm>
            <a:off x="43225" y="0"/>
            <a:ext cx="5081075" cy="3936275"/>
          </a:xfrm>
          <a:prstGeom prst="rect">
            <a:avLst/>
          </a:prstGeom>
          <a:noFill/>
          <a:ln>
            <a:noFill/>
          </a:ln>
          <a:effectLst>
            <a:outerShdw blurRad="57150" rotWithShape="0" algn="bl" dir="5400000" dist="19050">
              <a:srgbClr val="000000">
                <a:alpha val="50000"/>
              </a:srgbClr>
            </a:outerShdw>
          </a:effectLst>
        </p:spPr>
      </p:pic>
      <p:pic>
        <p:nvPicPr>
          <p:cNvPr id="186" name="Google Shape;186;p19"/>
          <p:cNvPicPr preferRelativeResize="0"/>
          <p:nvPr/>
        </p:nvPicPr>
        <p:blipFill>
          <a:blip r:embed="rId4">
            <a:alphaModFix/>
          </a:blip>
          <a:stretch>
            <a:fillRect/>
          </a:stretch>
        </p:blipFill>
        <p:spPr>
          <a:xfrm>
            <a:off x="5210725" y="58988"/>
            <a:ext cx="3810000" cy="2886075"/>
          </a:xfrm>
          <a:prstGeom prst="rect">
            <a:avLst/>
          </a:prstGeom>
          <a:noFill/>
          <a:ln>
            <a:noFill/>
          </a:ln>
        </p:spPr>
      </p:pic>
      <p:sp>
        <p:nvSpPr>
          <p:cNvPr id="187" name="Google Shape;187;p19"/>
          <p:cNvSpPr txBox="1"/>
          <p:nvPr/>
        </p:nvSpPr>
        <p:spPr>
          <a:xfrm>
            <a:off x="43225" y="4331475"/>
            <a:ext cx="4979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Lato"/>
                <a:ea typeface="Lato"/>
                <a:cs typeface="Lato"/>
                <a:sym typeface="Lato"/>
              </a:rPr>
              <a:t>Sources:</a:t>
            </a:r>
            <a:endParaRPr sz="800">
              <a:latin typeface="Lato"/>
              <a:ea typeface="Lato"/>
              <a:cs typeface="Lato"/>
              <a:sym typeface="Lato"/>
            </a:endParaRPr>
          </a:p>
          <a:p>
            <a:pPr indent="0" lvl="0" marL="0" rtl="0" algn="l">
              <a:spcBef>
                <a:spcPts val="0"/>
              </a:spcBef>
              <a:spcAft>
                <a:spcPts val="0"/>
              </a:spcAft>
              <a:buNone/>
            </a:pPr>
            <a:r>
              <a:rPr lang="en-GB" sz="800" u="sng">
                <a:solidFill>
                  <a:schemeClr val="hlink"/>
                </a:solidFill>
                <a:latin typeface="Lato"/>
                <a:ea typeface="Lato"/>
                <a:cs typeface="Lato"/>
                <a:sym typeface="Lato"/>
                <a:hlinkClick r:id="rId5"/>
              </a:rPr>
              <a:t>https://www.statista.com/statistics/262881/global-population-by-continent/</a:t>
            </a:r>
            <a:endParaRPr sz="800">
              <a:latin typeface="Lato"/>
              <a:ea typeface="Lato"/>
              <a:cs typeface="Lato"/>
              <a:sym typeface="Lato"/>
            </a:endParaRPr>
          </a:p>
          <a:p>
            <a:pPr indent="0" lvl="0" marL="0" rtl="0" algn="l">
              <a:spcBef>
                <a:spcPts val="0"/>
              </a:spcBef>
              <a:spcAft>
                <a:spcPts val="0"/>
              </a:spcAft>
              <a:buNone/>
            </a:pPr>
            <a:r>
              <a:rPr lang="en-GB" sz="800" u="sng">
                <a:solidFill>
                  <a:schemeClr val="hlink"/>
                </a:solidFill>
                <a:latin typeface="Lato"/>
                <a:ea typeface="Lato"/>
                <a:cs typeface="Lato"/>
                <a:sym typeface="Lato"/>
                <a:hlinkClick r:id="rId6"/>
              </a:rPr>
              <a:t>https://www.ucl.ac.uk/lifesciences-faculty/news/2019/oct/importance-diversity-genomics-research</a:t>
            </a:r>
            <a:endParaRPr sz="800">
              <a:latin typeface="Lato"/>
              <a:ea typeface="Lato"/>
              <a:cs typeface="Lato"/>
              <a:sym typeface="Lato"/>
            </a:endParaRPr>
          </a:p>
          <a:p>
            <a:pPr indent="0" lvl="0" marL="0" rtl="0" algn="l">
              <a:spcBef>
                <a:spcPts val="0"/>
              </a:spcBef>
              <a:spcAft>
                <a:spcPts val="0"/>
              </a:spcAft>
              <a:buNone/>
            </a:pPr>
            <a:r>
              <a:rPr lang="en-GB" sz="800" u="sng">
                <a:solidFill>
                  <a:schemeClr val="hlink"/>
                </a:solidFill>
                <a:latin typeface="Lato"/>
                <a:ea typeface="Lato"/>
                <a:cs typeface="Lato"/>
                <a:sym typeface="Lato"/>
                <a:hlinkClick r:id="rId7"/>
              </a:rPr>
              <a:t>https://www.nature.com/articles/s41591-021-01672-4</a:t>
            </a:r>
            <a:endParaRPr sz="800">
              <a:latin typeface="Lato"/>
              <a:ea typeface="Lato"/>
              <a:cs typeface="Lato"/>
              <a:sym typeface="Lato"/>
            </a:endParaRPr>
          </a:p>
          <a:p>
            <a:pPr indent="0" lvl="0" marL="0" rtl="0" algn="l">
              <a:spcBef>
                <a:spcPts val="0"/>
              </a:spcBef>
              <a:spcAft>
                <a:spcPts val="0"/>
              </a:spcAft>
              <a:buNone/>
            </a:pPr>
            <a:r>
              <a:t/>
            </a:r>
            <a:endParaRPr sz="800">
              <a:latin typeface="Lato"/>
              <a:ea typeface="Lato"/>
              <a:cs typeface="Lato"/>
              <a:sym typeface="Lato"/>
            </a:endParaRPr>
          </a:p>
          <a:p>
            <a:pPr indent="0" lvl="0" marL="0" rtl="0" algn="l">
              <a:spcBef>
                <a:spcPts val="0"/>
              </a:spcBef>
              <a:spcAft>
                <a:spcPts val="0"/>
              </a:spcAft>
              <a:buNone/>
            </a:pPr>
            <a:r>
              <a:t/>
            </a:r>
            <a:endParaRPr sz="800">
              <a:latin typeface="Lato"/>
              <a:ea typeface="Lato"/>
              <a:cs typeface="Lato"/>
              <a:sym typeface="Lato"/>
            </a:endParaRPr>
          </a:p>
          <a:p>
            <a:pPr indent="0" lvl="0" marL="0" rtl="0" algn="l">
              <a:spcBef>
                <a:spcPts val="0"/>
              </a:spcBef>
              <a:spcAft>
                <a:spcPts val="0"/>
              </a:spcAft>
              <a:buNone/>
            </a:pPr>
            <a:r>
              <a:t/>
            </a:r>
            <a:endParaRPr sz="800">
              <a:latin typeface="Lato"/>
              <a:ea typeface="Lato"/>
              <a:cs typeface="Lato"/>
              <a:sym typeface="Lato"/>
            </a:endParaRPr>
          </a:p>
        </p:txBody>
      </p:sp>
      <p:sp>
        <p:nvSpPr>
          <p:cNvPr id="188" name="Google Shape;188;p19"/>
          <p:cNvSpPr txBox="1"/>
          <p:nvPr/>
        </p:nvSpPr>
        <p:spPr>
          <a:xfrm>
            <a:off x="5124300" y="59000"/>
            <a:ext cx="4979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latin typeface="Lato"/>
                <a:ea typeface="Lato"/>
                <a:cs typeface="Lato"/>
                <a:sym typeface="Lato"/>
              </a:rPr>
              <a:t>Ancestry Groups in genome-wide association studies (GWAS) 2019</a:t>
            </a:r>
            <a:endParaRPr b="1" sz="900">
              <a:latin typeface="Lato"/>
              <a:ea typeface="Lato"/>
              <a:cs typeface="Lato"/>
              <a:sym typeface="Lato"/>
            </a:endParaRPr>
          </a:p>
        </p:txBody>
      </p:sp>
      <p:pic>
        <p:nvPicPr>
          <p:cNvPr id="189" name="Google Shape;189;p19"/>
          <p:cNvPicPr preferRelativeResize="0"/>
          <p:nvPr/>
        </p:nvPicPr>
        <p:blipFill>
          <a:blip r:embed="rId8">
            <a:alphaModFix/>
          </a:blip>
          <a:stretch>
            <a:fillRect/>
          </a:stretch>
        </p:blipFill>
        <p:spPr>
          <a:xfrm>
            <a:off x="5443075" y="2743052"/>
            <a:ext cx="3700925" cy="225295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1000"/>
                                        <p:tgtEl>
                                          <p:spTgt spid="18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1000"/>
                                        <p:tgtEl>
                                          <p:spTgt spid="1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descr="shutterstock_429987889_edited.jpg" id="194" name="Google Shape;194;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
        <p:nvSpPr>
          <p:cNvPr id="195" name="Google Shape;195;p2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96" name="Google Shape;196;p20"/>
          <p:cNvPicPr preferRelativeResize="0"/>
          <p:nvPr/>
        </p:nvPicPr>
        <p:blipFill>
          <a:blip r:embed="rId4">
            <a:alphaModFix/>
          </a:blip>
          <a:stretch>
            <a:fillRect/>
          </a:stretch>
        </p:blipFill>
        <p:spPr>
          <a:xfrm>
            <a:off x="853575" y="1232950"/>
            <a:ext cx="6898351" cy="2558600"/>
          </a:xfrm>
          <a:prstGeom prst="rect">
            <a:avLst/>
          </a:prstGeom>
          <a:noFill/>
          <a:ln>
            <a:noFill/>
          </a:ln>
        </p:spPr>
      </p:pic>
      <p:pic>
        <p:nvPicPr>
          <p:cNvPr id="197" name="Google Shape;197;p20"/>
          <p:cNvPicPr preferRelativeResize="0"/>
          <p:nvPr/>
        </p:nvPicPr>
        <p:blipFill>
          <a:blip r:embed="rId5">
            <a:alphaModFix/>
          </a:blip>
          <a:stretch>
            <a:fillRect/>
          </a:stretch>
        </p:blipFill>
        <p:spPr>
          <a:xfrm rot="-1839197">
            <a:off x="1128850" y="1120350"/>
            <a:ext cx="6499725" cy="3535625"/>
          </a:xfrm>
          <a:prstGeom prst="rect">
            <a:avLst/>
          </a:prstGeom>
          <a:noFill/>
          <a:ln>
            <a:noFill/>
          </a:ln>
        </p:spPr>
      </p:pic>
      <p:pic>
        <p:nvPicPr>
          <p:cNvPr id="198" name="Google Shape;198;p20"/>
          <p:cNvPicPr preferRelativeResize="0"/>
          <p:nvPr/>
        </p:nvPicPr>
        <p:blipFill>
          <a:blip r:embed="rId6">
            <a:alphaModFix/>
          </a:blip>
          <a:stretch>
            <a:fillRect/>
          </a:stretch>
        </p:blipFill>
        <p:spPr>
          <a:xfrm rot="1249580">
            <a:off x="645225" y="1397200"/>
            <a:ext cx="6475625" cy="3123675"/>
          </a:xfrm>
          <a:prstGeom prst="rect">
            <a:avLst/>
          </a:prstGeom>
          <a:noFill/>
          <a:ln>
            <a:noFill/>
          </a:ln>
        </p:spPr>
      </p:pic>
      <p:pic>
        <p:nvPicPr>
          <p:cNvPr id="199" name="Google Shape;199;p20"/>
          <p:cNvPicPr preferRelativeResize="0"/>
          <p:nvPr/>
        </p:nvPicPr>
        <p:blipFill>
          <a:blip r:embed="rId7">
            <a:alphaModFix/>
          </a:blip>
          <a:stretch>
            <a:fillRect/>
          </a:stretch>
        </p:blipFill>
        <p:spPr>
          <a:xfrm rot="-1863457">
            <a:off x="112500" y="1292250"/>
            <a:ext cx="8800151" cy="2756950"/>
          </a:xfrm>
          <a:prstGeom prst="rect">
            <a:avLst/>
          </a:prstGeom>
          <a:noFill/>
          <a:ln>
            <a:noFill/>
          </a:ln>
        </p:spPr>
      </p:pic>
      <p:pic>
        <p:nvPicPr>
          <p:cNvPr id="200" name="Google Shape;200;p20"/>
          <p:cNvPicPr preferRelativeResize="0"/>
          <p:nvPr/>
        </p:nvPicPr>
        <p:blipFill>
          <a:blip r:embed="rId8">
            <a:alphaModFix/>
          </a:blip>
          <a:stretch>
            <a:fillRect/>
          </a:stretch>
        </p:blipFill>
        <p:spPr>
          <a:xfrm>
            <a:off x="171825" y="44525"/>
            <a:ext cx="7081075"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it’s important for research</a:t>
            </a:r>
            <a:endParaRPr/>
          </a:p>
        </p:txBody>
      </p:sp>
      <p:sp>
        <p:nvSpPr>
          <p:cNvPr id="206" name="Google Shape;206;p21"/>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07" name="Google Shape;207;p21"/>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Knowing how genomic variants vary by population helps us understand genomic contributions to health and disease and apply it to clinical healthcare.</a:t>
            </a:r>
            <a:endParaRPr sz="1100"/>
          </a:p>
        </p:txBody>
      </p:sp>
      <p:sp>
        <p:nvSpPr>
          <p:cNvPr id="208" name="Google Shape;208;p21"/>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9" name="Google Shape;209;p21"/>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Making a more representative sample of the population makes more robust science. </a:t>
            </a:r>
            <a:endParaRPr sz="1100"/>
          </a:p>
        </p:txBody>
      </p:sp>
      <p:sp>
        <p:nvSpPr>
          <p:cNvPr id="210" name="Google Shape;210;p21"/>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11" name="Google Shape;211;p21"/>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S</a:t>
            </a:r>
            <a:r>
              <a:rPr lang="en-GB" sz="1100"/>
              <a:t>tudies involving diverse participants facilitate a more equitable distribution of resulting benefits. </a:t>
            </a:r>
            <a:endParaRPr sz="1100"/>
          </a:p>
        </p:txBody>
      </p:sp>
      <p:sp>
        <p:nvSpPr>
          <p:cNvPr id="212" name="Google Shape;212;p21"/>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13" name="Google Shape;213;p21"/>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As genetic-based precision medicine grows, the diversity gap means those unrepresented in data may lack access to medical care that could reduce growing diseases among specific groups, particularly minorities.</a:t>
            </a:r>
            <a:endParaRPr sz="1100"/>
          </a:p>
          <a:p>
            <a:pPr indent="0" lvl="0" marL="0" rtl="0" algn="l">
              <a:spcBef>
                <a:spcPts val="1600"/>
              </a:spcBef>
              <a:spcAft>
                <a:spcPts val="1600"/>
              </a:spcAft>
              <a:buNone/>
            </a:pPr>
            <a:r>
              <a:t/>
            </a:r>
            <a:endParaRPr sz="1100"/>
          </a:p>
        </p:txBody>
      </p:sp>
      <p:pic>
        <p:nvPicPr>
          <p:cNvPr id="214" name="Google Shape;214;p21"/>
          <p:cNvPicPr preferRelativeResize="0"/>
          <p:nvPr/>
        </p:nvPicPr>
        <p:blipFill>
          <a:blip r:embed="rId3">
            <a:alphaModFix/>
          </a:blip>
          <a:stretch>
            <a:fillRect/>
          </a:stretch>
        </p:blipFill>
        <p:spPr>
          <a:xfrm>
            <a:off x="6186125" y="60050"/>
            <a:ext cx="2857500" cy="160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1"/>
                                        <p:tgtEl>
                                          <p:spTgt spid="20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1"/>
                                        <p:tgtEl>
                                          <p:spTgt spid="2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
                                        <p:tgtEl>
                                          <p:spTgt spid="2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1"/>
                                        <p:tgtEl>
                                          <p:spTgt spid="21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8" name="Shape 218"/>
        <p:cNvGrpSpPr/>
        <p:nvPr/>
      </p:nvGrpSpPr>
      <p:grpSpPr>
        <a:xfrm>
          <a:off x="0" y="0"/>
          <a:ext cx="0" cy="0"/>
          <a:chOff x="0" y="0"/>
          <a:chExt cx="0" cy="0"/>
        </a:xfrm>
      </p:grpSpPr>
      <p:sp>
        <p:nvSpPr>
          <p:cNvPr id="219" name="Google Shape;219;p22"/>
          <p:cNvSpPr txBox="1"/>
          <p:nvPr/>
        </p:nvSpPr>
        <p:spPr>
          <a:xfrm>
            <a:off x="152400" y="152400"/>
            <a:ext cx="397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20" name="Google Shape;220;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1" name="Google Shape;221;p22"/>
          <p:cNvSpPr txBox="1"/>
          <p:nvPr/>
        </p:nvSpPr>
        <p:spPr>
          <a:xfrm>
            <a:off x="423675" y="389575"/>
            <a:ext cx="8757000" cy="412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GB" sz="2800">
                <a:solidFill>
                  <a:schemeClr val="dk2"/>
                </a:solidFill>
                <a:highlight>
                  <a:schemeClr val="lt1"/>
                </a:highlight>
                <a:latin typeface="Lato"/>
                <a:ea typeface="Lato"/>
                <a:cs typeface="Lato"/>
                <a:sym typeface="Lato"/>
              </a:rPr>
              <a:t>Start-up Idea</a:t>
            </a:r>
            <a:endParaRPr b="1" sz="2800">
              <a:solidFill>
                <a:schemeClr val="dk2"/>
              </a:solidFill>
              <a:highlight>
                <a:schemeClr val="lt1"/>
              </a:highlight>
              <a:latin typeface="Lato"/>
              <a:ea typeface="Lato"/>
              <a:cs typeface="Lato"/>
              <a:sym typeface="Lato"/>
            </a:endParaRPr>
          </a:p>
          <a:p>
            <a:pPr indent="0" lvl="0" marL="457200" rtl="0" algn="l">
              <a:spcBef>
                <a:spcPts val="0"/>
              </a:spcBef>
              <a:spcAft>
                <a:spcPts val="0"/>
              </a:spcAft>
              <a:buNone/>
            </a:pPr>
            <a:r>
              <a:t/>
            </a:r>
            <a:endParaRPr b="1" sz="1900">
              <a:solidFill>
                <a:schemeClr val="dk2"/>
              </a:solidFill>
              <a:highlight>
                <a:schemeClr val="lt1"/>
              </a:highlight>
              <a:latin typeface="Lato"/>
              <a:ea typeface="Lato"/>
              <a:cs typeface="Lato"/>
              <a:sym typeface="Lato"/>
            </a:endParaRPr>
          </a:p>
          <a:p>
            <a:pPr indent="-349250" lvl="0" marL="457200" rtl="0" algn="l">
              <a:spcBef>
                <a:spcPts val="0"/>
              </a:spcBef>
              <a:spcAft>
                <a:spcPts val="0"/>
              </a:spcAft>
              <a:buClr>
                <a:schemeClr val="dk2"/>
              </a:buClr>
              <a:buSzPts val="1900"/>
              <a:buFont typeface="Lato"/>
              <a:buChar char="●"/>
            </a:pPr>
            <a:r>
              <a:rPr b="1" lang="en-GB" sz="1900">
                <a:solidFill>
                  <a:schemeClr val="dk2"/>
                </a:solidFill>
                <a:highlight>
                  <a:schemeClr val="lt1"/>
                </a:highlight>
                <a:latin typeface="Lato"/>
                <a:ea typeface="Lato"/>
                <a:cs typeface="Lato"/>
                <a:sym typeface="Lato"/>
              </a:rPr>
              <a:t>Analyze the composition of any sample </a:t>
            </a:r>
            <a:r>
              <a:rPr b="1" lang="en-GB" sz="1900">
                <a:solidFill>
                  <a:schemeClr val="dk2"/>
                </a:solidFill>
                <a:highlight>
                  <a:schemeClr val="lt1"/>
                </a:highlight>
                <a:latin typeface="Lato"/>
                <a:ea typeface="Lato"/>
                <a:cs typeface="Lato"/>
                <a:sym typeface="Lato"/>
              </a:rPr>
              <a:t>group</a:t>
            </a:r>
            <a:r>
              <a:rPr b="1" lang="en-GB" sz="1900">
                <a:solidFill>
                  <a:schemeClr val="dk2"/>
                </a:solidFill>
                <a:highlight>
                  <a:schemeClr val="lt1"/>
                </a:highlight>
                <a:latin typeface="Lato"/>
                <a:ea typeface="Lato"/>
                <a:cs typeface="Lato"/>
                <a:sym typeface="Lato"/>
              </a:rPr>
              <a:t> used in research/Biotech Companies/ Healthcare Companies/Private Companies to see if it is an accurate representative sample of the population at large. </a:t>
            </a:r>
            <a:endParaRPr b="1" sz="1900">
              <a:solidFill>
                <a:schemeClr val="dk2"/>
              </a:solidFill>
              <a:highlight>
                <a:schemeClr val="lt1"/>
              </a:highlight>
              <a:latin typeface="Lato"/>
              <a:ea typeface="Lato"/>
              <a:cs typeface="Lato"/>
              <a:sym typeface="Lato"/>
            </a:endParaRPr>
          </a:p>
          <a:p>
            <a:pPr indent="0" lvl="0" marL="0" rtl="0" algn="l">
              <a:spcBef>
                <a:spcPts val="0"/>
              </a:spcBef>
              <a:spcAft>
                <a:spcPts val="0"/>
              </a:spcAft>
              <a:buNone/>
            </a:pPr>
            <a:r>
              <a:t/>
            </a:r>
            <a:endParaRPr b="1" sz="1900">
              <a:solidFill>
                <a:schemeClr val="dk2"/>
              </a:solidFill>
              <a:highlight>
                <a:schemeClr val="lt1"/>
              </a:highlight>
              <a:latin typeface="Lato"/>
              <a:ea typeface="Lato"/>
              <a:cs typeface="Lato"/>
              <a:sym typeface="Lato"/>
            </a:endParaRPr>
          </a:p>
          <a:p>
            <a:pPr indent="-349250" lvl="0" marL="457200" rtl="0" algn="l">
              <a:spcBef>
                <a:spcPts val="0"/>
              </a:spcBef>
              <a:spcAft>
                <a:spcPts val="0"/>
              </a:spcAft>
              <a:buClr>
                <a:schemeClr val="dk2"/>
              </a:buClr>
              <a:buSzPts val="1900"/>
              <a:buFont typeface="Lato"/>
              <a:buChar char="●"/>
            </a:pPr>
            <a:r>
              <a:rPr b="1" lang="en-GB" sz="1900">
                <a:solidFill>
                  <a:schemeClr val="dk2"/>
                </a:solidFill>
                <a:highlight>
                  <a:schemeClr val="lt1"/>
                </a:highlight>
                <a:latin typeface="Lato"/>
                <a:ea typeface="Lato"/>
                <a:cs typeface="Lato"/>
                <a:sym typeface="Lato"/>
              </a:rPr>
              <a:t>Encourage transparency and inclusion of minorities in research before implementing precision-based medicine solutions</a:t>
            </a:r>
            <a:endParaRPr b="1" sz="1900">
              <a:solidFill>
                <a:schemeClr val="dk2"/>
              </a:solidFill>
              <a:highlight>
                <a:schemeClr val="lt1"/>
              </a:highlight>
              <a:latin typeface="Lato"/>
              <a:ea typeface="Lato"/>
              <a:cs typeface="Lato"/>
              <a:sym typeface="Lato"/>
            </a:endParaRPr>
          </a:p>
          <a:p>
            <a:pPr indent="0" lvl="0" marL="0" rtl="0" algn="l">
              <a:spcBef>
                <a:spcPts val="0"/>
              </a:spcBef>
              <a:spcAft>
                <a:spcPts val="0"/>
              </a:spcAft>
              <a:buNone/>
            </a:pPr>
            <a:r>
              <a:t/>
            </a:r>
            <a:endParaRPr b="1" sz="1900">
              <a:solidFill>
                <a:schemeClr val="dk2"/>
              </a:solidFill>
              <a:highlight>
                <a:schemeClr val="lt1"/>
              </a:highlight>
              <a:latin typeface="Lato"/>
              <a:ea typeface="Lato"/>
              <a:cs typeface="Lato"/>
              <a:sym typeface="Lato"/>
            </a:endParaRPr>
          </a:p>
          <a:p>
            <a:pPr indent="-349250" lvl="0" marL="457200" rtl="0" algn="l">
              <a:spcBef>
                <a:spcPts val="0"/>
              </a:spcBef>
              <a:spcAft>
                <a:spcPts val="0"/>
              </a:spcAft>
              <a:buClr>
                <a:schemeClr val="dk2"/>
              </a:buClr>
              <a:buSzPts val="1900"/>
              <a:buFont typeface="Lato"/>
              <a:buChar char="●"/>
            </a:pPr>
            <a:r>
              <a:rPr b="1" lang="en-GB" sz="1900">
                <a:solidFill>
                  <a:schemeClr val="dk2"/>
                </a:solidFill>
                <a:highlight>
                  <a:schemeClr val="lt1"/>
                </a:highlight>
                <a:latin typeface="Lato"/>
                <a:ea typeface="Lato"/>
                <a:cs typeface="Lato"/>
                <a:sym typeface="Lato"/>
              </a:rPr>
              <a:t>Subsidize/lobby for greater diversity in genetic research and incentivize research participants</a:t>
            </a:r>
            <a:endParaRPr b="1" sz="1900">
              <a:solidFill>
                <a:schemeClr val="dk2"/>
              </a:solidFill>
              <a:highlight>
                <a:schemeClr val="lt1"/>
              </a:highlight>
              <a:latin typeface="Lato"/>
              <a:ea typeface="Lato"/>
              <a:cs typeface="Lato"/>
              <a:sym typeface="Lato"/>
            </a:endParaRPr>
          </a:p>
          <a:p>
            <a:pPr indent="0" lvl="0" marL="914400" rtl="0" algn="l">
              <a:spcBef>
                <a:spcPts val="0"/>
              </a:spcBef>
              <a:spcAft>
                <a:spcPts val="0"/>
              </a:spcAft>
              <a:buNone/>
            </a:pPr>
            <a:r>
              <a:t/>
            </a:r>
            <a:endParaRPr b="1" sz="1900">
              <a:solidFill>
                <a:schemeClr val="dk2"/>
              </a:solidFill>
              <a:highlight>
                <a:schemeClr val="lt1"/>
              </a:highlight>
              <a:latin typeface="Lato"/>
              <a:ea typeface="Lato"/>
              <a:cs typeface="Lato"/>
              <a:sym typeface="Lato"/>
            </a:endParaRPr>
          </a:p>
          <a:p>
            <a:pPr indent="0" lvl="0" marL="0" rtl="0" algn="l">
              <a:spcBef>
                <a:spcPts val="0"/>
              </a:spcBef>
              <a:spcAft>
                <a:spcPts val="0"/>
              </a:spcAft>
              <a:buNone/>
            </a:pPr>
            <a:r>
              <a:t/>
            </a:r>
            <a:endParaRPr sz="19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25" name="Shape 225"/>
        <p:cNvGrpSpPr/>
        <p:nvPr/>
      </p:nvGrpSpPr>
      <p:grpSpPr>
        <a:xfrm>
          <a:off x="0" y="0"/>
          <a:ext cx="0" cy="0"/>
          <a:chOff x="0" y="0"/>
          <a:chExt cx="0" cy="0"/>
        </a:xfrm>
      </p:grpSpPr>
      <p:sp>
        <p:nvSpPr>
          <p:cNvPr id="226" name="Google Shape;226;p23"/>
          <p:cNvSpPr txBox="1"/>
          <p:nvPr>
            <p:ph type="title"/>
          </p:nvPr>
        </p:nvSpPr>
        <p:spPr>
          <a:xfrm>
            <a:off x="461475" y="233225"/>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t>References</a:t>
            </a:r>
            <a:endParaRPr sz="3400"/>
          </a:p>
        </p:txBody>
      </p:sp>
      <p:sp>
        <p:nvSpPr>
          <p:cNvPr id="227" name="Google Shape;227;p23"/>
          <p:cNvSpPr txBox="1"/>
          <p:nvPr>
            <p:ph idx="4294967295" type="body"/>
          </p:nvPr>
        </p:nvSpPr>
        <p:spPr>
          <a:xfrm>
            <a:off x="242150" y="1357750"/>
            <a:ext cx="8722200" cy="3019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100">
                <a:solidFill>
                  <a:schemeClr val="lt1"/>
                </a:solidFill>
                <a:latin typeface="Arial"/>
                <a:ea typeface="Arial"/>
                <a:cs typeface="Arial"/>
                <a:sym typeface="Arial"/>
              </a:rPr>
              <a:t>Kakkad, R. (2022, May 5). </a:t>
            </a:r>
            <a:r>
              <a:rPr i="1" lang="en-GB" sz="1100">
                <a:solidFill>
                  <a:schemeClr val="lt1"/>
                </a:solidFill>
                <a:latin typeface="Arial"/>
                <a:ea typeface="Arial"/>
                <a:cs typeface="Arial"/>
                <a:sym typeface="Arial"/>
              </a:rPr>
              <a:t>Closing the diversity gap in genomic studies</a:t>
            </a:r>
            <a:r>
              <a:rPr lang="en-GB" sz="1100">
                <a:solidFill>
                  <a:schemeClr val="lt1"/>
                </a:solidFill>
                <a:latin typeface="Arial"/>
                <a:ea typeface="Arial"/>
                <a:cs typeface="Arial"/>
                <a:sym typeface="Arial"/>
              </a:rPr>
              <a:t>. Drug Target Review. Retrieved May 25, 2022, from https://www.drugtargetreview.com/article/103034/closing-the-diversity-gap-in-genomics/ </a:t>
            </a:r>
            <a:endParaRPr sz="1100">
              <a:solidFill>
                <a:schemeClr val="lt1"/>
              </a:solidFill>
              <a:latin typeface="Arial"/>
              <a:ea typeface="Arial"/>
              <a:cs typeface="Arial"/>
              <a:sym typeface="Arial"/>
            </a:endParaRPr>
          </a:p>
          <a:p>
            <a:pPr indent="0" lvl="0" marL="0" rtl="0" algn="l">
              <a:spcBef>
                <a:spcPts val="1200"/>
              </a:spcBef>
              <a:spcAft>
                <a:spcPts val="0"/>
              </a:spcAft>
              <a:buNone/>
            </a:pPr>
            <a:r>
              <a:rPr lang="en-GB" sz="1100">
                <a:solidFill>
                  <a:schemeClr val="lt1"/>
                </a:solidFill>
                <a:highlight>
                  <a:srgbClr val="434343"/>
                </a:highlight>
                <a:latin typeface="Arial"/>
                <a:ea typeface="Arial"/>
                <a:cs typeface="Arial"/>
                <a:sym typeface="Arial"/>
              </a:rPr>
              <a:t>Fernández-Rhodes et al. (2022, April 14). </a:t>
            </a:r>
            <a:r>
              <a:rPr i="1" lang="en-GB" sz="1100">
                <a:solidFill>
                  <a:schemeClr val="lt1"/>
                </a:solidFill>
                <a:highlight>
                  <a:srgbClr val="434343"/>
                </a:highlight>
                <a:latin typeface="Arial"/>
                <a:ea typeface="Arial"/>
                <a:cs typeface="Arial"/>
                <a:sym typeface="Arial"/>
              </a:rPr>
              <a:t>Ancestral diversity improves discovery and fine-mapping of genetic loci for anthropometric traits—The Hispanic/Latino Anthropometry Consortium.</a:t>
            </a:r>
            <a:r>
              <a:rPr lang="en-GB" sz="1100">
                <a:solidFill>
                  <a:schemeClr val="lt1"/>
                </a:solidFill>
                <a:highlight>
                  <a:srgbClr val="434343"/>
                </a:highlight>
                <a:latin typeface="Arial"/>
                <a:ea typeface="Arial"/>
                <a:cs typeface="Arial"/>
                <a:sym typeface="Arial"/>
              </a:rPr>
              <a:t> Human Genetics and Genomics Advances. </a:t>
            </a:r>
            <a:r>
              <a:rPr lang="en-GB" sz="1100">
                <a:solidFill>
                  <a:schemeClr val="lt1"/>
                </a:solidFill>
                <a:highlight>
                  <a:srgbClr val="434343"/>
                </a:highlight>
                <a:uFill>
                  <a:noFill/>
                </a:uFill>
                <a:latin typeface="Arial"/>
                <a:ea typeface="Arial"/>
                <a:cs typeface="Arial"/>
                <a:sym typeface="Arial"/>
                <a:hlinkClick r:id="rId3">
                  <a:extLst>
                    <a:ext uri="{A12FA001-AC4F-418D-AE19-62706E023703}">
                      <ahyp:hlinkClr val="tx"/>
                    </a:ext>
                  </a:extLst>
                </a:hlinkClick>
              </a:rPr>
              <a:t>https://doi.org/10.1016/j.xhgg.2022.100099</a:t>
            </a:r>
            <a:endParaRPr sz="1100">
              <a:solidFill>
                <a:schemeClr val="lt1"/>
              </a:solidFill>
              <a:highlight>
                <a:srgbClr val="434343"/>
              </a:highlight>
            </a:endParaRPr>
          </a:p>
          <a:p>
            <a:pPr indent="0" lvl="0" marL="0" rtl="0" algn="l">
              <a:lnSpc>
                <a:spcPct val="100000"/>
              </a:lnSpc>
              <a:spcBef>
                <a:spcPts val="1600"/>
              </a:spcBef>
              <a:spcAft>
                <a:spcPts val="0"/>
              </a:spcAft>
              <a:buNone/>
            </a:pPr>
            <a:r>
              <a:rPr lang="en-GB" sz="1100">
                <a:solidFill>
                  <a:schemeClr val="lt1"/>
                </a:solidFill>
                <a:latin typeface="Arial"/>
                <a:ea typeface="Arial"/>
                <a:cs typeface="Arial"/>
                <a:sym typeface="Arial"/>
              </a:rPr>
              <a:t>McCarthy, M. </a:t>
            </a:r>
            <a:r>
              <a:rPr i="1" lang="en-GB" sz="1100">
                <a:solidFill>
                  <a:schemeClr val="lt1"/>
                </a:solidFill>
                <a:latin typeface="Arial"/>
                <a:ea typeface="Arial"/>
                <a:cs typeface="Arial"/>
                <a:sym typeface="Arial"/>
              </a:rPr>
              <a:t>Scientists set out to map the world’s genomic diversity</a:t>
            </a:r>
            <a:r>
              <a:rPr lang="en-GB" sz="1100">
                <a:solidFill>
                  <a:schemeClr val="lt1"/>
                </a:solidFill>
                <a:latin typeface="Arial"/>
                <a:ea typeface="Arial"/>
                <a:cs typeface="Arial"/>
                <a:sym typeface="Arial"/>
              </a:rPr>
              <a:t>. (2022, April 21). Newsroom. Retrieved May 25, 2022, from https://newsroom.uw.edu/news/scientists-set-out-map-worlds-genomic-diversity </a:t>
            </a:r>
            <a:endParaRPr sz="1100">
              <a:solidFill>
                <a:schemeClr val="lt1"/>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chemeClr val="lt1"/>
              </a:solidFill>
              <a:latin typeface="Arial"/>
              <a:ea typeface="Arial"/>
              <a:cs typeface="Arial"/>
              <a:sym typeface="Arial"/>
            </a:endParaRPr>
          </a:p>
          <a:p>
            <a:pPr indent="0" lvl="0" marL="0" rtl="0" algn="l">
              <a:lnSpc>
                <a:spcPct val="100000"/>
              </a:lnSpc>
              <a:spcBef>
                <a:spcPts val="0"/>
              </a:spcBef>
              <a:spcAft>
                <a:spcPts val="0"/>
              </a:spcAft>
              <a:buNone/>
            </a:pPr>
            <a:r>
              <a:rPr lang="en-GB" sz="1100">
                <a:solidFill>
                  <a:schemeClr val="lt1"/>
                </a:solidFill>
                <a:latin typeface="Arial"/>
                <a:ea typeface="Arial"/>
                <a:cs typeface="Arial"/>
                <a:sym typeface="Arial"/>
              </a:rPr>
              <a:t>Atkinson, E et al. (2022, March 24) </a:t>
            </a:r>
            <a:r>
              <a:rPr i="1" lang="en-GB" sz="1100">
                <a:solidFill>
                  <a:schemeClr val="lt1"/>
                </a:solidFill>
                <a:latin typeface="Arial"/>
                <a:ea typeface="Arial"/>
                <a:cs typeface="Arial"/>
                <a:sym typeface="Arial"/>
              </a:rPr>
              <a:t>Improving equity in human genomics research</a:t>
            </a:r>
            <a:r>
              <a:rPr lang="en-GB" sz="1100">
                <a:solidFill>
                  <a:schemeClr val="lt1"/>
                </a:solidFill>
                <a:latin typeface="Arial"/>
                <a:ea typeface="Arial"/>
                <a:cs typeface="Arial"/>
                <a:sym typeface="Arial"/>
              </a:rPr>
              <a:t>. (2022). Communications Biology, 5(1). https://doi.org/10.1038/s42003-022-03236-9</a:t>
            </a:r>
            <a:endParaRPr sz="1100">
              <a:solidFill>
                <a:schemeClr val="lt1"/>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chemeClr val="lt1"/>
              </a:solidFill>
              <a:latin typeface="Arial"/>
              <a:ea typeface="Arial"/>
              <a:cs typeface="Arial"/>
              <a:sym typeface="Arial"/>
            </a:endParaRPr>
          </a:p>
          <a:p>
            <a:pPr indent="0" lvl="0" marL="0" rtl="0" algn="l">
              <a:spcBef>
                <a:spcPts val="0"/>
              </a:spcBef>
              <a:spcAft>
                <a:spcPts val="1600"/>
              </a:spcAft>
              <a:buNone/>
            </a:pPr>
            <a:r>
              <a:t/>
            </a:r>
            <a:endParaRPr sz="1100">
              <a:solidFill>
                <a:schemeClr val="lt1"/>
              </a:solidFill>
              <a:highlight>
                <a:srgbClr val="434343"/>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pic>
        <p:nvPicPr>
          <p:cNvPr id="233" name="Google Shape;233;p24"/>
          <p:cNvPicPr preferRelativeResize="0"/>
          <p:nvPr/>
        </p:nvPicPr>
        <p:blipFill>
          <a:blip r:embed="rId3">
            <a:alphaModFix/>
          </a:blip>
          <a:stretch>
            <a:fillRect/>
          </a:stretch>
        </p:blipFill>
        <p:spPr>
          <a:xfrm>
            <a:off x="5771350" y="1013000"/>
            <a:ext cx="2779130" cy="1851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